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14" r:id="rId30"/>
    <p:sldId id="259" r:id="rId31"/>
    <p:sldId id="312" r:id="rId32"/>
    <p:sldId id="313" r:id="rId33"/>
    <p:sldId id="265" r:id="rId34"/>
    <p:sldId id="268" r:id="rId35"/>
    <p:sldId id="315" r:id="rId36"/>
    <p:sldId id="316" r:id="rId37"/>
    <p:sldId id="317" r:id="rId38"/>
    <p:sldId id="318" r:id="rId39"/>
    <p:sldId id="306" r:id="rId40"/>
    <p:sldId id="307" r:id="rId41"/>
    <p:sldId id="308" r:id="rId42"/>
    <p:sldId id="270" r:id="rId43"/>
    <p:sldId id="319" r:id="rId44"/>
    <p:sldId id="271" r:id="rId45"/>
    <p:sldId id="309" r:id="rId46"/>
    <p:sldId id="320" r:id="rId47"/>
    <p:sldId id="32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5" autoAdjust="0"/>
    <p:restoredTop sz="94651" autoAdjust="0"/>
  </p:normalViewPr>
  <p:slideViewPr>
    <p:cSldViewPr snapToGrid="0" snapToObjects="1">
      <p:cViewPr varScale="1">
        <p:scale>
          <a:sx n="110" d="100"/>
          <a:sy n="110" d="100"/>
        </p:scale>
        <p:origin x="11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831" y="269260"/>
            <a:ext cx="8674813" cy="1717907"/>
          </a:xfrm>
        </p:spPr>
        <p:txBody>
          <a:bodyPr>
            <a:normAutofit fontScale="90000"/>
          </a:bodyPr>
          <a:lstStyle/>
          <a:p>
            <a:r>
              <a:rPr b="1" dirty="0"/>
              <a:t>Meta-analysis in Comparative Physiology: A brief introduction to effect sizes and meta-analytic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pPr/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pPr/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5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607" y="176734"/>
            <a:ext cx="6012792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90" y="1502297"/>
            <a:ext cx="1393575" cy="161573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636" y="1849821"/>
            <a:ext cx="5727240" cy="4327141"/>
          </a:xfrm>
        </p:spPr>
        <p:txBody>
          <a:bodyPr>
            <a:normAutofit/>
          </a:bodyPr>
          <a:lstStyle/>
          <a:p>
            <a:r>
              <a:rPr lang="en-US" sz="1800" dirty="0"/>
              <a:t>Many papers fail to report the relevant information</a:t>
            </a:r>
          </a:p>
          <a:p>
            <a:r>
              <a:rPr lang="en-US" sz="1800" dirty="0"/>
              <a:t>Getting descriptive stats from figures</a:t>
            </a:r>
          </a:p>
          <a:p>
            <a:pPr lvl="1"/>
            <a:r>
              <a:rPr lang="en-US" sz="1800" dirty="0"/>
              <a:t>The R packages, </a:t>
            </a:r>
            <a:r>
              <a:rPr lang="en-US" sz="1800" b="1" dirty="0">
                <a:hlinkClick r:id="rId3"/>
              </a:rPr>
              <a:t>metaDigitise</a:t>
            </a:r>
            <a:r>
              <a:rPr lang="en-US" sz="1800" dirty="0"/>
              <a:t> (Pick et al. 2019, Methods </a:t>
            </a:r>
            <a:r>
              <a:rPr lang="en-US" sz="1800" dirty="0" err="1"/>
              <a:t>Ecol</a:t>
            </a:r>
            <a:r>
              <a:rPr lang="en-US" sz="1800" dirty="0"/>
              <a:t> </a:t>
            </a:r>
            <a:r>
              <a:rPr lang="en-US" sz="1800" dirty="0" err="1"/>
              <a:t>Evol</a:t>
            </a:r>
            <a:r>
              <a:rPr lang="en-US" sz="1800" dirty="0"/>
              <a:t>) and </a:t>
            </a:r>
            <a:r>
              <a:rPr lang="en-US" sz="1800" b="1" dirty="0">
                <a:hlinkClick r:id="rId4"/>
              </a:rPr>
              <a:t>ShinyDigitise</a:t>
            </a:r>
            <a:r>
              <a:rPr lang="en-US" sz="1800" dirty="0"/>
              <a:t> (+ Ed </a:t>
            </a:r>
            <a:r>
              <a:rPr lang="en-US" sz="1800" dirty="0" err="1"/>
              <a:t>Ivimey</a:t>
            </a:r>
            <a:r>
              <a:rPr lang="en-US" sz="1800" dirty="0"/>
              <a:t>-Cook)</a:t>
            </a:r>
          </a:p>
          <a:p>
            <a:pPr lvl="1"/>
            <a:r>
              <a:rPr lang="en-US" sz="1800" b="1" dirty="0">
                <a:hlinkClick r:id="rId5"/>
              </a:rPr>
              <a:t>juicr</a:t>
            </a:r>
            <a:r>
              <a:rPr lang="en-US" sz="1800" dirty="0"/>
              <a:t> (by Marc </a:t>
            </a:r>
            <a:r>
              <a:rPr lang="en-AU" sz="1800" dirty="0" err="1"/>
              <a:t>Lajeunesse</a:t>
            </a:r>
            <a:r>
              <a:rPr lang="en-AU" sz="1800" dirty="0"/>
              <a:t>)</a:t>
            </a:r>
            <a:endParaRPr lang="en-US" sz="1800" dirty="0"/>
          </a:p>
          <a:p>
            <a:r>
              <a:rPr lang="en-US" sz="1800" dirty="0"/>
              <a:t>Emailing the authors – usually very helpful</a:t>
            </a:r>
          </a:p>
          <a:p>
            <a:pPr lvl="1"/>
            <a:r>
              <a:rPr lang="en-US" sz="1800" dirty="0"/>
              <a:t>Success rate of 60-80% (difficult with old papers….)</a:t>
            </a:r>
          </a:p>
          <a:p>
            <a:r>
              <a:rPr lang="en-US" sz="1800" dirty="0"/>
              <a:t>A useful conversion resource for inferential statistics, Effect Size Calculator (web-based) </a:t>
            </a:r>
            <a:r>
              <a:rPr lang="en-US" sz="1800" dirty="0">
                <a:hlinkClick r:id="rId6"/>
              </a:rPr>
              <a:t>http://www.campbellcollaboration.org/resources/effect_size_input.php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0" y="1502297"/>
            <a:ext cx="1393575" cy="1614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20" y="2863802"/>
            <a:ext cx="1571252" cy="175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 to odds.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is 1.15 times the denominator,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2174390" y="10"/>
            <a:ext cx="72522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0EF4-CF81-2753-CA1E-CC63248D4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3399</TotalTime>
  <Words>4735</Words>
  <Application>Microsoft Macintosh PowerPoint</Application>
  <PresentationFormat>On-screen Show (4:3)</PresentationFormat>
  <Paragraphs>245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Converting back to raw data to understand lnRR</vt:lpstr>
      <vt:lpstr>Nuisance heterogeneity </vt:lpstr>
      <vt:lpstr>‘Nuisance heterogeneity’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108</cp:revision>
  <dcterms:created xsi:type="dcterms:W3CDTF">2022-06-05T22:41:34Z</dcterms:created>
  <dcterms:modified xsi:type="dcterms:W3CDTF">2022-06-13T03:43:24Z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